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34"/>
  </p:notesMasterIdLst>
  <p:handoutMasterIdLst>
    <p:handoutMasterId r:id="rId35"/>
  </p:handoutMasterIdLst>
  <p:sldIdLst>
    <p:sldId id="298" r:id="rId2"/>
    <p:sldId id="376" r:id="rId3"/>
    <p:sldId id="382" r:id="rId4"/>
    <p:sldId id="368" r:id="rId5"/>
    <p:sldId id="381" r:id="rId6"/>
    <p:sldId id="383" r:id="rId7"/>
    <p:sldId id="313" r:id="rId8"/>
    <p:sldId id="364" r:id="rId9"/>
    <p:sldId id="370" r:id="rId10"/>
    <p:sldId id="378" r:id="rId11"/>
    <p:sldId id="353" r:id="rId12"/>
    <p:sldId id="354" r:id="rId13"/>
    <p:sldId id="355" r:id="rId14"/>
    <p:sldId id="379" r:id="rId15"/>
    <p:sldId id="356" r:id="rId16"/>
    <p:sldId id="386" r:id="rId17"/>
    <p:sldId id="339" r:id="rId18"/>
    <p:sldId id="369" r:id="rId19"/>
    <p:sldId id="315" r:id="rId20"/>
    <p:sldId id="316" r:id="rId21"/>
    <p:sldId id="330" r:id="rId22"/>
    <p:sldId id="349" r:id="rId23"/>
    <p:sldId id="366" r:id="rId24"/>
    <p:sldId id="338" r:id="rId25"/>
    <p:sldId id="337" r:id="rId26"/>
    <p:sldId id="367" r:id="rId27"/>
    <p:sldId id="348" r:id="rId28"/>
    <p:sldId id="333" r:id="rId29"/>
    <p:sldId id="336" r:id="rId30"/>
    <p:sldId id="380" r:id="rId31"/>
    <p:sldId id="384" r:id="rId32"/>
    <p:sldId id="385" r:id="rId33"/>
  </p:sldIdLst>
  <p:sldSz cx="12192000" cy="6858000"/>
  <p:notesSz cx="6858000" cy="9144000"/>
  <p:embeddedFontLst>
    <p:embeddedFont>
      <p:font typeface="HY엽서M" panose="02030600000101010101" pitchFamily="18" charset="-127"/>
      <p:regular r:id="rId36"/>
    </p:embeddedFont>
    <p:embeddedFont>
      <p:font typeface="MS PGothic" panose="020B0600070205080204" pitchFamily="34" charset="-128"/>
      <p:regular r:id="rId37"/>
    </p:embeddedFont>
    <p:embeddedFont>
      <p:font typeface="나눔스퀘어라운드 Regular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05C"/>
    <a:srgbClr val="FFAE4D"/>
    <a:srgbClr val="F2EBB8"/>
    <a:srgbClr val="9966FF"/>
    <a:srgbClr val="FF66FF"/>
    <a:srgbClr val="0066FF"/>
    <a:srgbClr val="3366FF"/>
    <a:srgbClr val="2462AC"/>
    <a:srgbClr val="663D93"/>
    <a:srgbClr val="8F7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91" autoAdjust="0"/>
    <p:restoredTop sz="94080" autoAdjust="0"/>
  </p:normalViewPr>
  <p:slideViewPr>
    <p:cSldViewPr snapToGrid="0" showGuides="1">
      <p:cViewPr varScale="1">
        <p:scale>
          <a:sx n="69" d="100"/>
          <a:sy n="69" d="100"/>
        </p:scale>
        <p:origin x="101" y="55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2019-09-22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4363-F253-4F6A-9BB9-A30ED4A8CA29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2E9CF-E3A8-4B94-92EE-B03A4875F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936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래픽 4" descr="나뭇잎">
            <a:extLst>
              <a:ext uri="{FF2B5EF4-FFF2-40B4-BE49-F238E27FC236}">
                <a16:creationId xmlns:a16="http://schemas.microsoft.com/office/drawing/2014/main" id="{12D68E71-66F0-43BA-9140-D3FD060F6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6380" y="136524"/>
            <a:ext cx="722457" cy="7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RrsUso4ncs&amp;feature=youtu.be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gif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5169"/>
            <a:ext cx="12192000" cy="68580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44999-B61A-4D76-A124-162D24C648D6}"/>
              </a:ext>
            </a:extLst>
          </p:cNvPr>
          <p:cNvSpPr txBox="1"/>
          <p:nvPr/>
        </p:nvSpPr>
        <p:spPr>
          <a:xfrm>
            <a:off x="3990109" y="41286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D19C72-A2A0-4596-9163-847FC3B86106}"/>
              </a:ext>
            </a:extLst>
          </p:cNvPr>
          <p:cNvCxnSpPr>
            <a:cxnSpLocks/>
          </p:cNvCxnSpPr>
          <p:nvPr/>
        </p:nvCxnSpPr>
        <p:spPr>
          <a:xfrm>
            <a:off x="4091709" y="3897748"/>
            <a:ext cx="5918836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6A805D-3663-436E-9094-3A3B19B64BA7}"/>
              </a:ext>
            </a:extLst>
          </p:cNvPr>
          <p:cNvSpPr/>
          <p:nvPr/>
        </p:nvSpPr>
        <p:spPr>
          <a:xfrm>
            <a:off x="6795655" y="-35169"/>
            <a:ext cx="5396344" cy="6787662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487168" y="2222588"/>
            <a:ext cx="7632657" cy="1508844"/>
            <a:chOff x="4427031" y="3264597"/>
            <a:chExt cx="6992577" cy="15088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F02332-4E2F-442D-B4F7-2B56CDF9B969}"/>
                </a:ext>
              </a:extLst>
            </p:cNvPr>
            <p:cNvSpPr txBox="1"/>
            <p:nvPr/>
          </p:nvSpPr>
          <p:spPr>
            <a:xfrm flipH="1">
              <a:off x="4427031" y="3757778"/>
              <a:ext cx="67847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000" b="1" dirty="0">
                  <a:solidFill>
                    <a:schemeClr val="bg1"/>
                  </a:solidFill>
                  <a:latin typeface="+mj-lt"/>
                </a:rPr>
                <a:t>図書管理プログラム</a:t>
              </a:r>
              <a:endParaRPr lang="ko-KR" altLang="en-US" sz="6000" b="1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6" name="그래픽 6" descr="나뭇잎">
              <a:extLst>
                <a:ext uri="{FF2B5EF4-FFF2-40B4-BE49-F238E27FC236}">
                  <a16:creationId xmlns:a16="http://schemas.microsoft.com/office/drawing/2014/main" id="{6CF7FAAF-4860-4EC4-B955-2CBFD177B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05208" y="326459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18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49382" y="203199"/>
            <a:ext cx="4816647" cy="849746"/>
            <a:chOff x="249382" y="203199"/>
            <a:chExt cx="4816647" cy="84974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1070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</a:t>
              </a:r>
              <a:r>
                <a:rPr lang="ja-JP" altLang="en-US" b="1" dirty="0">
                  <a:solidFill>
                    <a:schemeClr val="accent4">
                      <a:lumMod val="75000"/>
                    </a:schemeClr>
                  </a:solidFill>
                </a:rPr>
                <a:t>３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3570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dirty="0"/>
                <a:t>要求事項定義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CCC1F28-68AD-4C3F-8AF2-97CE4C2A9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7" y="1372229"/>
            <a:ext cx="10286082" cy="50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3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9382" y="203199"/>
            <a:ext cx="10237811" cy="849746"/>
            <a:chOff x="249382" y="203199"/>
            <a:chExt cx="10237811" cy="8497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1070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</a:t>
              </a:r>
              <a:r>
                <a:rPr lang="ja-JP" altLang="en-US" b="1" dirty="0">
                  <a:solidFill>
                    <a:schemeClr val="accent4">
                      <a:lumMod val="75000"/>
                    </a:schemeClr>
                  </a:solidFill>
                </a:rPr>
                <a:t>３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899137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/>
                <a:t>TABLE </a:t>
              </a:r>
              <a:r>
                <a:rPr lang="ja-JP" altLang="en-US" sz="4400" dirty="0"/>
                <a:t>明細書</a:t>
              </a:r>
              <a:r>
                <a:rPr lang="en-US" altLang="ko-KR" sz="4400" dirty="0"/>
                <a:t>(</a:t>
              </a:r>
              <a:r>
                <a:rPr lang="en-US" altLang="ko-KR" sz="4400" dirty="0" err="1"/>
                <a:t>BookLend</a:t>
              </a:r>
              <a:r>
                <a:rPr lang="en-US" altLang="ko-KR" sz="4400" kern="100" dirty="0">
                  <a:ea typeface="맑은 고딕"/>
                  <a:cs typeface="Times New Roman"/>
                </a:rPr>
                <a:t>, Booklist</a:t>
              </a:r>
              <a:r>
                <a:rPr lang="en-US" altLang="ko-KR" sz="4400" dirty="0"/>
                <a:t>)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A5FFD39-D763-49EB-8271-94B36B93CA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4009" y="1590090"/>
          <a:ext cx="5207839" cy="3075856"/>
        </p:xfrm>
        <a:graphic>
          <a:graphicData uri="http://schemas.openxmlformats.org/drawingml/2006/table">
            <a:tbl>
              <a:tblPr/>
              <a:tblGrid>
                <a:gridCol w="89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5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06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44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35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8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BookLend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도서 대출 내역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0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컬럼</a:t>
                      </a:r>
                      <a:r>
                        <a:rPr lang="en-US" sz="1200" b="1" kern="10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컬럼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형태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길이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PK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NULL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2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Lendno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대출번호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5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Y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0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Bookno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도서 번호</a:t>
                      </a: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외래키</a:t>
                      </a: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5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9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Lendid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대여자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10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Lenddate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대출일자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Date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9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Lenddue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반납예정일자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Date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6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Returndate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반납일자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Date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9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7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Renewal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예약여부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1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9732BC-738A-4378-9EA7-A2E770111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898297"/>
              </p:ext>
            </p:extLst>
          </p:nvPr>
        </p:nvGraphicFramePr>
        <p:xfrm>
          <a:off x="5996912" y="1568032"/>
          <a:ext cx="5797296" cy="3435972"/>
        </p:xfrm>
        <a:graphic>
          <a:graphicData uri="http://schemas.openxmlformats.org/drawingml/2006/table">
            <a:tbl>
              <a:tblPr/>
              <a:tblGrid>
                <a:gridCol w="1002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85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9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42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booklist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도서 전체 자료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컬럼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컬럼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형태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길이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latin typeface="+mn-lt"/>
                          <a:ea typeface="맑은 고딕"/>
                          <a:cs typeface="Times New Roman"/>
                        </a:rPr>
                        <a:t>PK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NULL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Bookno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도서 번호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5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Y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Bookname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도서이름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100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Booktype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도서분류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1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Writer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저자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100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4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Regdate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등록일자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Date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4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6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Lend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대출상태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Number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1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4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7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Lendcnt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대여횟수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Number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4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8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Bookimg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책 이미지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50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4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9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publisher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출판사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30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6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9382" y="203199"/>
            <a:ext cx="9620142" cy="849746"/>
            <a:chOff x="249382" y="203199"/>
            <a:chExt cx="9620142" cy="8497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1070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</a:t>
              </a:r>
              <a:r>
                <a:rPr lang="ja-JP" altLang="en-US" b="1" dirty="0">
                  <a:solidFill>
                    <a:schemeClr val="accent4">
                      <a:lumMod val="75000"/>
                    </a:schemeClr>
                  </a:solidFill>
                </a:rPr>
                <a:t>３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83737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/>
                <a:t>(</a:t>
              </a:r>
              <a:r>
                <a:rPr lang="en-US" altLang="ko-KR" sz="4400" dirty="0" err="1"/>
                <a:t>BookReserve,BookType,Notice</a:t>
              </a:r>
              <a:r>
                <a:rPr lang="en-US" altLang="ko-KR" sz="4400" dirty="0"/>
                <a:t>)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ADD381F-3F92-4250-8C97-36A4480BAE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4009" y="1819656"/>
          <a:ext cx="5619319" cy="2718316"/>
        </p:xfrm>
        <a:graphic>
          <a:graphicData uri="http://schemas.openxmlformats.org/drawingml/2006/table">
            <a:tbl>
              <a:tblPr/>
              <a:tblGrid>
                <a:gridCol w="975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4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4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7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84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3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0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BookReserve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도서 예약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latin typeface="+mn-lt"/>
                          <a:ea typeface="맑은 고딕"/>
                          <a:cs typeface="Times New Roman"/>
                        </a:rPr>
                        <a:t>컬럼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컬럼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형태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길이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latin typeface="+mn-lt"/>
                          <a:ea typeface="맑은 고딕"/>
                          <a:cs typeface="Times New Roman"/>
                        </a:rPr>
                        <a:t>PK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NULL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Reservenum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예약번호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100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Y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Bookno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책번호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5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Reserveid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예약자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20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7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Reservedate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예약일자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Date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7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Reservestatus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예악상태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1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CB640DD-3F88-4B4C-993A-552F8FAA4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47309"/>
              </p:ext>
            </p:extLst>
          </p:nvPr>
        </p:nvGraphicFramePr>
        <p:xfrm>
          <a:off x="434009" y="4757941"/>
          <a:ext cx="5638986" cy="1448802"/>
        </p:xfrm>
        <a:graphic>
          <a:graphicData uri="http://schemas.openxmlformats.org/drawingml/2006/table">
            <a:tbl>
              <a:tblPr/>
              <a:tblGrid>
                <a:gridCol w="976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4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5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3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40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96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BookType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>
                          <a:latin typeface="+mn-lt"/>
                          <a:ea typeface="맑은 고딕"/>
                          <a:cs typeface="Times New Roman"/>
                        </a:rPr>
                        <a:t>테이블명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도서 분류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6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컬럼</a:t>
                      </a:r>
                      <a:r>
                        <a:rPr lang="en-US" sz="1200" b="1" kern="10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컬럼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형태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길이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latin typeface="+mn-lt"/>
                          <a:ea typeface="맑은 고딕"/>
                          <a:cs typeface="Times New Roman"/>
                        </a:rPr>
                        <a:t>PK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NULL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bookno</a:t>
                      </a:r>
                      <a:endParaRPr lang="ko-KR" alt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도서번호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1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Y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3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Bookgenre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도서분류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20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87915DD-81AA-4B40-BA63-AF8FA7024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117522"/>
              </p:ext>
            </p:extLst>
          </p:nvPr>
        </p:nvGraphicFramePr>
        <p:xfrm>
          <a:off x="6332306" y="1832607"/>
          <a:ext cx="5434125" cy="1013047"/>
        </p:xfrm>
        <a:graphic>
          <a:graphicData uri="http://schemas.openxmlformats.org/drawingml/2006/table">
            <a:tbl>
              <a:tblPr/>
              <a:tblGrid>
                <a:gridCol w="1087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9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9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8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80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7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46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Notice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>
                          <a:latin typeface="+mn-lt"/>
                          <a:ea typeface="맑은 고딕"/>
                          <a:cs typeface="Times New Roman"/>
                        </a:rPr>
                        <a:t>테이블명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공지사항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latin typeface="+mn-lt"/>
                          <a:ea typeface="맑은 고딕"/>
                          <a:cs typeface="Times New Roman"/>
                        </a:rPr>
                        <a:t>컬럼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컬럼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형태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길이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latin typeface="+mn-lt"/>
                          <a:ea typeface="맑은 고딕"/>
                          <a:cs typeface="Times New Roman"/>
                        </a:rPr>
                        <a:t>PK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NULL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일정 구분코드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Number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Y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47B672-F917-4B9B-A665-2D0DDEA01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169064"/>
              </p:ext>
            </p:extLst>
          </p:nvPr>
        </p:nvGraphicFramePr>
        <p:xfrm>
          <a:off x="6380185" y="3510951"/>
          <a:ext cx="5406432" cy="2176347"/>
        </p:xfrm>
        <a:graphic>
          <a:graphicData uri="http://schemas.openxmlformats.org/drawingml/2006/table">
            <a:tbl>
              <a:tblPr/>
              <a:tblGrid>
                <a:gridCol w="936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3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84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76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9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79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Notice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공지사항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컬럼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컬럼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형태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길이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latin typeface="+mn-lt"/>
                          <a:ea typeface="맑은 고딕"/>
                          <a:cs typeface="Times New Roman"/>
                        </a:rPr>
                        <a:t>PK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NULL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Idx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공지사항 번호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Number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Y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Subject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공지사항 제목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100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Contents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공지사항 내용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4000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7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Indate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공지사항 등록일자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date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010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9382" y="203199"/>
            <a:ext cx="7797528" cy="849746"/>
            <a:chOff x="249382" y="203199"/>
            <a:chExt cx="7797528" cy="8497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1070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</a:t>
              </a:r>
              <a:r>
                <a:rPr lang="ja-JP" altLang="en-US" b="1" dirty="0">
                  <a:solidFill>
                    <a:schemeClr val="accent4">
                      <a:lumMod val="75000"/>
                    </a:schemeClr>
                  </a:solidFill>
                </a:rPr>
                <a:t>３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65510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/>
                <a:t>(Member,</a:t>
              </a:r>
              <a:r>
                <a:rPr lang="ko-KR" altLang="en-US" sz="4400" dirty="0"/>
                <a:t> </a:t>
              </a:r>
              <a:r>
                <a:rPr lang="en-US" altLang="ko-KR" sz="4400" dirty="0" err="1"/>
                <a:t>MemberGrade</a:t>
              </a:r>
              <a:r>
                <a:rPr lang="en-US" altLang="ko-KR" sz="4400" dirty="0"/>
                <a:t>)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550770E-706F-4AEF-9CF4-BC7A95FE3A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891" y="1662322"/>
          <a:ext cx="5429022" cy="2965720"/>
        </p:xfrm>
        <a:graphic>
          <a:graphicData uri="http://schemas.openxmlformats.org/drawingml/2006/table">
            <a:tbl>
              <a:tblPr/>
              <a:tblGrid>
                <a:gridCol w="94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0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19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9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1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9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Member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 멍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도서 이용자</a:t>
                      </a: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DB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컬럼</a:t>
                      </a:r>
                      <a:r>
                        <a:rPr lang="en-US" sz="1200" b="1" kern="10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컬럼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형태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길이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latin typeface="+mn-lt"/>
                          <a:ea typeface="맑은 고딕"/>
                          <a:cs typeface="Times New Roman"/>
                        </a:rPr>
                        <a:t>PK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NULL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Memberid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20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Y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Memberpasswd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비밀번호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70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Membername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이름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20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Email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이메일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30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Phone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전화번호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13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6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grade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회원등급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1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2975104-C1D9-469B-857D-C3A7EF4EA4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10528" y="1709928"/>
          <a:ext cx="5212080" cy="2499305"/>
        </p:xfrm>
        <a:graphic>
          <a:graphicData uri="http://schemas.openxmlformats.org/drawingml/2006/table">
            <a:tbl>
              <a:tblPr/>
              <a:tblGrid>
                <a:gridCol w="904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2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1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73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00" dirty="0" err="1">
                          <a:ea typeface="맑은 고딕"/>
                          <a:cs typeface="Times New Roman"/>
                        </a:rPr>
                        <a:t>MemberGrade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테이블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사용자 등급 구분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8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NO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latin typeface="+mn-lt"/>
                          <a:ea typeface="맑은 고딕"/>
                          <a:cs typeface="Times New Roman"/>
                        </a:rPr>
                        <a:t>컬럼</a:t>
                      </a: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latin typeface="+mn-lt"/>
                          <a:ea typeface="맑은 고딕"/>
                          <a:cs typeface="Times New Roman"/>
                        </a:rPr>
                        <a:t>컬럼 명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형태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b="1" kern="100">
                          <a:latin typeface="+mn-lt"/>
                          <a:ea typeface="맑은 고딕"/>
                          <a:cs typeface="Times New Roman"/>
                        </a:rPr>
                        <a:t>길이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latin typeface="+mn-lt"/>
                          <a:ea typeface="맑은 고딕"/>
                          <a:cs typeface="Times New Roman"/>
                        </a:rPr>
                        <a:t>PK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latin typeface="+mn-lt"/>
                          <a:ea typeface="맑은 고딕"/>
                          <a:cs typeface="Times New Roman"/>
                        </a:rPr>
                        <a:t>NULL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6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Grade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회원등급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1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y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2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Membertype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latin typeface="+mn-lt"/>
                          <a:ea typeface="맑은 고딕"/>
                          <a:cs typeface="Times New Roman"/>
                        </a:rPr>
                        <a:t>유저 타입</a:t>
                      </a:r>
                      <a:endParaRPr lang="en-US" altLang="ko-KR" sz="1050" kern="100" dirty="0"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050" kern="100" dirty="0">
                          <a:latin typeface="+mn-lt"/>
                          <a:ea typeface="맑은 고딕"/>
                          <a:cs typeface="Times New Roman"/>
                        </a:rPr>
                        <a:t>지역주민</a:t>
                      </a:r>
                      <a:r>
                        <a:rPr lang="en-US" altLang="ko-KR" sz="1050" kern="100" dirty="0">
                          <a:latin typeface="+mn-lt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50" kern="100" dirty="0">
                          <a:latin typeface="+mn-lt"/>
                          <a:ea typeface="맑은 고딕"/>
                          <a:cs typeface="Times New Roman"/>
                        </a:rPr>
                        <a:t>학부생</a:t>
                      </a:r>
                      <a:r>
                        <a:rPr lang="en-US" altLang="ko-KR" sz="1050" kern="100" dirty="0">
                          <a:latin typeface="+mn-lt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50" kern="100" dirty="0">
                          <a:latin typeface="+mn-lt"/>
                          <a:ea typeface="맑은 고딕"/>
                          <a:cs typeface="Times New Roman"/>
                        </a:rPr>
                        <a:t>대학원생</a:t>
                      </a:r>
                      <a:r>
                        <a:rPr lang="en-US" altLang="ko-KR" sz="1050" kern="100" dirty="0">
                          <a:latin typeface="+mn-lt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50" kern="100" dirty="0">
                          <a:latin typeface="+mn-lt"/>
                          <a:ea typeface="맑은 고딕"/>
                          <a:cs typeface="Times New Roman"/>
                        </a:rPr>
                        <a:t>교수</a:t>
                      </a: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Varchar2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20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0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Maxlendnum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최대 대출 </a:t>
                      </a:r>
                      <a:r>
                        <a:rPr lang="ko-KR" alt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도서량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Number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2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  <a:endParaRPr 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0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+mn-lt"/>
                          <a:ea typeface="맑은 고딕"/>
                          <a:cs typeface="Times New Roman"/>
                        </a:rPr>
                        <a:t>maxlenddate</a:t>
                      </a:r>
                      <a:endParaRPr lang="en-US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latin typeface="+mn-lt"/>
                          <a:ea typeface="맑은 고딕"/>
                          <a:cs typeface="Times New Roman"/>
                        </a:rPr>
                        <a:t>최대 대출 일수</a:t>
                      </a:r>
                      <a:endParaRPr lang="ko-KR" sz="12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715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latin typeface="+mn-lt"/>
                          <a:ea typeface="굴림체"/>
                          <a:cs typeface="Times New Roman"/>
                        </a:rPr>
                        <a:t>Number</a:t>
                      </a:r>
                      <a:endParaRPr lang="ko-KR" altLang="ko-KR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2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sz="1200" kern="100" dirty="0">
                        <a:latin typeface="+mn-lt"/>
                        <a:ea typeface="굴림체"/>
                        <a:cs typeface="Times New Roman"/>
                      </a:endParaRP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57150" algn="ct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+mn-lt"/>
                          <a:ea typeface="굴림체"/>
                          <a:cs typeface="Times New Roman"/>
                        </a:rPr>
                        <a:t>N</a:t>
                      </a:r>
                    </a:p>
                  </a:txBody>
                  <a:tcPr marL="81789" marR="81789" marT="40895" marB="4089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57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49382" y="203199"/>
            <a:ext cx="3909347" cy="849746"/>
            <a:chOff x="249382" y="203199"/>
            <a:chExt cx="3909347" cy="84974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1070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</a:t>
              </a:r>
              <a:r>
                <a:rPr lang="ja-JP" altLang="en-US" b="1" dirty="0">
                  <a:solidFill>
                    <a:schemeClr val="accent4">
                      <a:lumMod val="75000"/>
                    </a:schemeClr>
                  </a:solidFill>
                </a:rPr>
                <a:t>３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2662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/>
                <a:t>Use Case</a:t>
              </a:r>
              <a:endParaRPr lang="ko-KR" altLang="en-US" sz="44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EBDB174-1206-4D8F-9680-8A4436FE9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03" y="1204592"/>
            <a:ext cx="9161756" cy="51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4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9382" y="203199"/>
            <a:ext cx="3135098" cy="1446550"/>
            <a:chOff x="249382" y="203199"/>
            <a:chExt cx="3135098" cy="144655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3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188865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/>
                <a:t>ERD</a:t>
              </a:r>
              <a:r>
                <a:rPr lang="ja-JP" altLang="en-US" sz="4400" dirty="0"/>
                <a:t>　</a:t>
              </a:r>
              <a:endParaRPr lang="ko-KR" altLang="en-US" sz="4400" dirty="0">
                <a:solidFill>
                  <a:schemeClr val="bg1"/>
                </a:solidFill>
              </a:endParaRPr>
            </a:p>
            <a:p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5B6CCAF-57C8-463A-8D24-4984546A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150" y="1052945"/>
            <a:ext cx="8237242" cy="549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10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9382" y="203199"/>
            <a:ext cx="6073401" cy="1446550"/>
            <a:chOff x="249382" y="203199"/>
            <a:chExt cx="6073401" cy="144655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3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482696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/>
                <a:t>CLASS DIAGRAM</a:t>
              </a:r>
              <a:endParaRPr lang="ko-KR" altLang="en-US" sz="4400" dirty="0">
                <a:solidFill>
                  <a:schemeClr val="bg1"/>
                </a:solidFill>
              </a:endParaRPr>
            </a:p>
            <a:p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07AD1E7-30DC-4041-8715-1DA3C311E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14" y="1458683"/>
            <a:ext cx="9904691" cy="44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3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9BA60A8-C3A1-4604-9713-7DDE76F41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30545"/>
              </p:ext>
            </p:extLst>
          </p:nvPr>
        </p:nvGraphicFramePr>
        <p:xfrm>
          <a:off x="508005" y="1408352"/>
          <a:ext cx="11341096" cy="5182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6962">
                  <a:extLst>
                    <a:ext uri="{9D8B030D-6E8A-4147-A177-3AD203B41FA5}">
                      <a16:colId xmlns:a16="http://schemas.microsoft.com/office/drawing/2014/main" val="3322939312"/>
                    </a:ext>
                  </a:extLst>
                </a:gridCol>
                <a:gridCol w="481918">
                  <a:extLst>
                    <a:ext uri="{9D8B030D-6E8A-4147-A177-3AD203B41FA5}">
                      <a16:colId xmlns:a16="http://schemas.microsoft.com/office/drawing/2014/main" val="1871279879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408903968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4017813420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4163123146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2979576159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4123587991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3575588036"/>
                    </a:ext>
                  </a:extLst>
                </a:gridCol>
                <a:gridCol w="481918">
                  <a:extLst>
                    <a:ext uri="{9D8B030D-6E8A-4147-A177-3AD203B41FA5}">
                      <a16:colId xmlns:a16="http://schemas.microsoft.com/office/drawing/2014/main" val="3121745660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1891636564"/>
                    </a:ext>
                  </a:extLst>
                </a:gridCol>
                <a:gridCol w="236009">
                  <a:extLst>
                    <a:ext uri="{9D8B030D-6E8A-4147-A177-3AD203B41FA5}">
                      <a16:colId xmlns:a16="http://schemas.microsoft.com/office/drawing/2014/main" val="2015893107"/>
                    </a:ext>
                  </a:extLst>
                </a:gridCol>
                <a:gridCol w="513639">
                  <a:extLst>
                    <a:ext uri="{9D8B030D-6E8A-4147-A177-3AD203B41FA5}">
                      <a16:colId xmlns:a16="http://schemas.microsoft.com/office/drawing/2014/main" val="3019420385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2615139986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2491347180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2352689188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3916478334"/>
                    </a:ext>
                  </a:extLst>
                </a:gridCol>
                <a:gridCol w="481918">
                  <a:extLst>
                    <a:ext uri="{9D8B030D-6E8A-4147-A177-3AD203B41FA5}">
                      <a16:colId xmlns:a16="http://schemas.microsoft.com/office/drawing/2014/main" val="2345798879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3457532160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1227275172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348853010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783239131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1337780499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2137435227"/>
                    </a:ext>
                  </a:extLst>
                </a:gridCol>
                <a:gridCol w="374823">
                  <a:extLst>
                    <a:ext uri="{9D8B030D-6E8A-4147-A177-3AD203B41FA5}">
                      <a16:colId xmlns:a16="http://schemas.microsoft.com/office/drawing/2014/main" val="667842566"/>
                    </a:ext>
                  </a:extLst>
                </a:gridCol>
                <a:gridCol w="481918">
                  <a:extLst>
                    <a:ext uri="{9D8B030D-6E8A-4147-A177-3AD203B41FA5}">
                      <a16:colId xmlns:a16="http://schemas.microsoft.com/office/drawing/2014/main" val="1086152452"/>
                    </a:ext>
                  </a:extLst>
                </a:gridCol>
              </a:tblGrid>
              <a:tr h="37759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Y엽서M" panose="02030600000101010101" pitchFamily="18" charset="-127"/>
                          <a:ea typeface="맑은 고딕" panose="020B0503020000020004" pitchFamily="50" charset="-127"/>
                        </a:rPr>
                        <a:t>段階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4"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Y엽서M" panose="02030600000101010101" pitchFamily="18" charset="-127"/>
                          <a:ea typeface="Yu Gothic UI Semibold" panose="020B0700000000000000" pitchFamily="34" charset="-128"/>
                        </a:rPr>
                        <a:t>機関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82737"/>
                  </a:ext>
                </a:extLst>
              </a:tr>
              <a:tr h="349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7/16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7/17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7/19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7/20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7/21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7/25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7/29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7/31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8/1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8/2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8/3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8/4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8/5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8/6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8/7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8672"/>
                  </a:ext>
                </a:extLst>
              </a:tr>
              <a:tr h="36035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effectLst/>
                          <a:latin typeface="HY엽서M" panose="02030600000101010101" pitchFamily="18" charset="-127"/>
                        </a:rPr>
                        <a:t>要求事項</a:t>
                      </a:r>
                      <a:r>
                        <a:rPr lang="ko-KR" altLang="en-US" sz="14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 </a:t>
                      </a:r>
                      <a:r>
                        <a:rPr lang="ja-JP" altLang="en-US" sz="1400" u="none" strike="noStrike" dirty="0">
                          <a:effectLst/>
                          <a:latin typeface="HY엽서M" panose="02030600000101010101" pitchFamily="18" charset="-127"/>
                        </a:rPr>
                        <a:t>把握</a:t>
                      </a:r>
                      <a:br>
                        <a:rPr lang="ko-KR" altLang="en-US" sz="14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</a:br>
                      <a:r>
                        <a:rPr lang="ja-JP" altLang="en-US" sz="1400" u="none" strike="noStrike" dirty="0">
                          <a:effectLst/>
                          <a:latin typeface="HY엽서M" panose="02030600000101010101" pitchFamily="18" charset="-127"/>
                        </a:rPr>
                        <a:t>コンセプト会議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72103"/>
                  </a:ext>
                </a:extLst>
              </a:tr>
              <a:tr h="360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781879"/>
                  </a:ext>
                </a:extLst>
              </a:tr>
              <a:tr h="360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155574"/>
                  </a:ext>
                </a:extLst>
              </a:tr>
              <a:tr h="49203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DB</a:t>
                      </a:r>
                      <a:r>
                        <a:rPr lang="ja-JP" altLang="en-US" sz="1400" u="none" strike="noStrike" dirty="0">
                          <a:effectLst/>
                          <a:latin typeface="HY엽서M" panose="02030600000101010101" pitchFamily="18" charset="-127"/>
                        </a:rPr>
                        <a:t>構築</a:t>
                      </a:r>
                      <a:br>
                        <a:rPr lang="ko-KR" altLang="en-US" sz="14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</a:br>
                      <a:r>
                        <a:rPr lang="ja-JP" altLang="en-US" sz="1400" u="none" strike="noStrike" dirty="0">
                          <a:effectLst/>
                          <a:latin typeface="HY엽서M" panose="02030600000101010101" pitchFamily="18" charset="-127"/>
                        </a:rPr>
                        <a:t>テーブルの明細書作成</a:t>
                      </a:r>
                      <a:br>
                        <a:rPr lang="ko-KR" altLang="en-US" sz="14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</a:br>
                      <a:r>
                        <a:rPr lang="ja-JP" altLang="en-US" sz="1400" u="none" strike="noStrike" dirty="0">
                          <a:effectLst/>
                          <a:latin typeface="HY엽서M" panose="02030600000101010101" pitchFamily="18" charset="-127"/>
                        </a:rPr>
                        <a:t>連結関係確立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56288"/>
                  </a:ext>
                </a:extLst>
              </a:tr>
              <a:tr h="360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42302"/>
                  </a:ext>
                </a:extLst>
              </a:tr>
              <a:tr h="360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122363"/>
                  </a:ext>
                </a:extLst>
              </a:tr>
              <a:tr h="36035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effectLst/>
                          <a:latin typeface="HY엽서M" panose="02030600000101010101" pitchFamily="18" charset="-127"/>
                        </a:rPr>
                        <a:t>プログラムソース開発</a:t>
                      </a:r>
                      <a:br>
                        <a:rPr lang="ko-KR" altLang="en-US" sz="14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</a:br>
                      <a:r>
                        <a:rPr lang="ja-JP" altLang="en-US" sz="1400" u="none" strike="noStrike" dirty="0">
                          <a:effectLst/>
                          <a:latin typeface="HY엽서M" panose="02030600000101010101" pitchFamily="18" charset="-127"/>
                        </a:rPr>
                        <a:t>画面デザイン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861588"/>
                  </a:ext>
                </a:extLst>
              </a:tr>
              <a:tr h="360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E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E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E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E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E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E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E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E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E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E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E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042672"/>
                  </a:ext>
                </a:extLst>
              </a:tr>
              <a:tr h="360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773057"/>
                  </a:ext>
                </a:extLst>
              </a:tr>
              <a:tr h="36035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effectLst/>
                          <a:latin typeface="HY엽서M" panose="02030600000101010101" pitchFamily="18" charset="-127"/>
                        </a:rPr>
                        <a:t>ソース連結</a:t>
                      </a:r>
                      <a:br>
                        <a:rPr lang="ko-KR" altLang="en-US" sz="1400" u="none" strike="noStrike" dirty="0"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</a:br>
                      <a:r>
                        <a:rPr lang="ja-JP" altLang="en-US" sz="1400" u="none" strike="noStrike" dirty="0">
                          <a:effectLst/>
                          <a:latin typeface="HY엽서M" panose="02030600000101010101" pitchFamily="18" charset="-127"/>
                        </a:rPr>
                        <a:t>デバッグ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40092"/>
                  </a:ext>
                </a:extLst>
              </a:tr>
              <a:tr h="360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D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517993"/>
                  </a:ext>
                </a:extLst>
              </a:tr>
              <a:tr h="360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99928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49382" y="203199"/>
            <a:ext cx="3688133" cy="849746"/>
            <a:chOff x="249382" y="203199"/>
            <a:chExt cx="3688133" cy="84974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1070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</a:t>
              </a:r>
              <a:r>
                <a:rPr lang="ja-JP" altLang="en-US" b="1" dirty="0">
                  <a:solidFill>
                    <a:schemeClr val="accent4">
                      <a:lumMod val="75000"/>
                    </a:schemeClr>
                  </a:solidFill>
                </a:rPr>
                <a:t>３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4400" dirty="0"/>
                <a:t>開発日程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861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14051E-774D-4E46-B91B-CA76B75AF983}"/>
              </a:ext>
            </a:extLst>
          </p:cNvPr>
          <p:cNvSpPr txBox="1"/>
          <p:nvPr/>
        </p:nvSpPr>
        <p:spPr>
          <a:xfrm>
            <a:off x="11524348" y="2792710"/>
            <a:ext cx="184730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ko-KR" altLang="en-US" sz="23900" b="1" dirty="0">
              <a:solidFill>
                <a:schemeClr val="accent3">
                  <a:lumMod val="20000"/>
                  <a:lumOff val="80000"/>
                  <a:alpha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3329D-5B97-4DEF-BB44-9037094AC5B4}"/>
              </a:ext>
            </a:extLst>
          </p:cNvPr>
          <p:cNvSpPr txBox="1"/>
          <p:nvPr/>
        </p:nvSpPr>
        <p:spPr>
          <a:xfrm>
            <a:off x="314960" y="1036658"/>
            <a:ext cx="41472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 dirty="0">
                <a:solidFill>
                  <a:schemeClr val="bg1"/>
                </a:solidFill>
              </a:rPr>
              <a:t>４</a:t>
            </a:r>
            <a:r>
              <a:rPr lang="en-US" altLang="ko-KR" sz="6000" b="1" dirty="0">
                <a:solidFill>
                  <a:schemeClr val="bg1"/>
                </a:solidFill>
              </a:rPr>
              <a:t>.</a:t>
            </a:r>
            <a:r>
              <a:rPr lang="ja-JP" altLang="en-US" sz="6000" b="1" dirty="0">
                <a:solidFill>
                  <a:schemeClr val="bg1"/>
                </a:solidFill>
              </a:rPr>
              <a:t>機能説明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E8AE3E-08FD-47C2-9EA5-C36725979BEE}"/>
              </a:ext>
            </a:extLst>
          </p:cNvPr>
          <p:cNvCxnSpPr>
            <a:cxnSpLocks/>
          </p:cNvCxnSpPr>
          <p:nvPr/>
        </p:nvCxnSpPr>
        <p:spPr>
          <a:xfrm>
            <a:off x="65473" y="2280920"/>
            <a:ext cx="591883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8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90" y="1052945"/>
            <a:ext cx="4114098" cy="4972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494" y="1565265"/>
            <a:ext cx="2223931" cy="394747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49382" y="203199"/>
            <a:ext cx="3688133" cy="849746"/>
            <a:chOff x="249382" y="203199"/>
            <a:chExt cx="3688133" cy="84974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/>
                <a:t>会員加入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5029200" y="3218688"/>
            <a:ext cx="1929384" cy="3203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15533F-2873-4AA3-BFCC-6D8E3DF7ED5F}"/>
              </a:ext>
            </a:extLst>
          </p:cNvPr>
          <p:cNvSpPr/>
          <p:nvPr/>
        </p:nvSpPr>
        <p:spPr>
          <a:xfrm>
            <a:off x="3802463" y="0"/>
            <a:ext cx="8403791" cy="6858000"/>
          </a:xfrm>
          <a:prstGeom prst="rect">
            <a:avLst/>
          </a:prstGeom>
          <a:solidFill>
            <a:srgbClr val="F2C05C">
              <a:alpha val="8666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2A7FC0-EF40-4CE0-B597-5D965AE43EE5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F02332-4E2F-442D-B4F7-2B56CDF9B969}"/>
              </a:ext>
            </a:extLst>
          </p:cNvPr>
          <p:cNvSpPr txBox="1"/>
          <p:nvPr/>
        </p:nvSpPr>
        <p:spPr>
          <a:xfrm flipH="1">
            <a:off x="4081998" y="1425288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latin typeface="+mj-lt"/>
              </a:rPr>
              <a:t>チーム員紹介</a:t>
            </a:r>
            <a:endParaRPr lang="ko-KR" alt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92069-F950-4415-B2B0-DA0EEC6B1BC0}"/>
              </a:ext>
            </a:extLst>
          </p:cNvPr>
          <p:cNvSpPr txBox="1"/>
          <p:nvPr/>
        </p:nvSpPr>
        <p:spPr>
          <a:xfrm flipH="1">
            <a:off x="4082001" y="2419497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latin typeface="+mj-lt"/>
              </a:rPr>
              <a:t>設計意図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9426E-B08C-48DB-8297-C7E312BE952F}"/>
              </a:ext>
            </a:extLst>
          </p:cNvPr>
          <p:cNvSpPr txBox="1"/>
          <p:nvPr/>
        </p:nvSpPr>
        <p:spPr>
          <a:xfrm>
            <a:off x="3156132" y="1157612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1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6836B-4A99-4DA6-844A-6DA31D73B646}"/>
              </a:ext>
            </a:extLst>
          </p:cNvPr>
          <p:cNvSpPr txBox="1"/>
          <p:nvPr/>
        </p:nvSpPr>
        <p:spPr>
          <a:xfrm>
            <a:off x="3136723" y="2143686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2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8F02A-B088-48BF-BBA3-B59574AB41DC}"/>
              </a:ext>
            </a:extLst>
          </p:cNvPr>
          <p:cNvSpPr txBox="1"/>
          <p:nvPr/>
        </p:nvSpPr>
        <p:spPr>
          <a:xfrm>
            <a:off x="3136723" y="312976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5BF4E-79E7-4906-8882-051AE7DD74AF}"/>
              </a:ext>
            </a:extLst>
          </p:cNvPr>
          <p:cNvSpPr txBox="1"/>
          <p:nvPr/>
        </p:nvSpPr>
        <p:spPr>
          <a:xfrm>
            <a:off x="3136723" y="4116122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923EE1-4BA6-40F9-AFBD-09A8B779C05D}"/>
              </a:ext>
            </a:extLst>
          </p:cNvPr>
          <p:cNvSpPr txBox="1"/>
          <p:nvPr/>
        </p:nvSpPr>
        <p:spPr>
          <a:xfrm>
            <a:off x="378460" y="258740"/>
            <a:ext cx="211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</a:rPr>
              <a:t>Table of Contents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5BF4E-79E7-4906-8882-051AE7DD74AF}"/>
              </a:ext>
            </a:extLst>
          </p:cNvPr>
          <p:cNvSpPr txBox="1"/>
          <p:nvPr/>
        </p:nvSpPr>
        <p:spPr>
          <a:xfrm>
            <a:off x="3136723" y="507289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5</a:t>
            </a:r>
            <a:endParaRPr lang="ko-KR" altLang="en-US" sz="6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892069-F950-4415-B2B0-DA0EEC6B1BC0}"/>
              </a:ext>
            </a:extLst>
          </p:cNvPr>
          <p:cNvSpPr txBox="1"/>
          <p:nvPr/>
        </p:nvSpPr>
        <p:spPr>
          <a:xfrm flipH="1">
            <a:off x="4082000" y="3361475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latin typeface="+mj-lt"/>
              </a:rPr>
              <a:t>設計分析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892069-F950-4415-B2B0-DA0EEC6B1BC0}"/>
              </a:ext>
            </a:extLst>
          </p:cNvPr>
          <p:cNvSpPr txBox="1"/>
          <p:nvPr/>
        </p:nvSpPr>
        <p:spPr>
          <a:xfrm flipH="1">
            <a:off x="4082000" y="4377137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chemeClr val="bg1"/>
                </a:solidFill>
                <a:latin typeface="+mj-lt"/>
              </a:rPr>
              <a:t>機能説明</a:t>
            </a:r>
            <a:endParaRPr lang="ko-KR" alt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892069-F950-4415-B2B0-DA0EEC6B1BC0}"/>
              </a:ext>
            </a:extLst>
          </p:cNvPr>
          <p:cNvSpPr txBox="1"/>
          <p:nvPr/>
        </p:nvSpPr>
        <p:spPr>
          <a:xfrm flipH="1">
            <a:off x="4081999" y="5319116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試演映像</a:t>
            </a:r>
          </a:p>
        </p:txBody>
      </p:sp>
    </p:spTree>
    <p:extLst>
      <p:ext uri="{BB962C8B-B14F-4D97-AF65-F5344CB8AC3E}">
        <p14:creationId xmlns:p14="http://schemas.microsoft.com/office/powerpoint/2010/main" val="411592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92" y="1052945"/>
            <a:ext cx="3515716" cy="50178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70341" y="4477900"/>
            <a:ext cx="2857500" cy="88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49382" y="203199"/>
            <a:ext cx="3688133" cy="849746"/>
            <a:chOff x="249382" y="203199"/>
            <a:chExt cx="3688133" cy="849746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/>
                <a:t>会員加入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693913" y="5056863"/>
            <a:ext cx="6247823" cy="662002"/>
            <a:chOff x="1686629" y="5213417"/>
            <a:chExt cx="6247823" cy="662002"/>
          </a:xfrm>
        </p:grpSpPr>
        <p:sp>
          <p:nvSpPr>
            <p:cNvPr id="7" name="도넛 6"/>
            <p:cNvSpPr/>
            <p:nvPr/>
          </p:nvSpPr>
          <p:spPr>
            <a:xfrm>
              <a:off x="1686629" y="5308600"/>
              <a:ext cx="2250886" cy="369993"/>
            </a:xfrm>
            <a:prstGeom prst="donu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343396" y="5213417"/>
              <a:ext cx="1591056" cy="66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/>
                <a:t>活性化</a:t>
              </a:r>
            </a:p>
          </p:txBody>
        </p:sp>
        <p:sp>
          <p:nvSpPr>
            <p:cNvPr id="5" name="오른쪽 화살표 4"/>
            <p:cNvSpPr/>
            <p:nvPr/>
          </p:nvSpPr>
          <p:spPr>
            <a:xfrm rot="10800000">
              <a:off x="4745736" y="5449824"/>
              <a:ext cx="1316736" cy="17373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43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74" y="4830672"/>
            <a:ext cx="9567027" cy="9246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74" y="2021579"/>
            <a:ext cx="8589600" cy="222248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72217" y="1349729"/>
            <a:ext cx="3031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/>
              <a:t>暗号化技術</a:t>
            </a:r>
            <a:endParaRPr lang="ko-KR" altLang="en-US" sz="3200" dirty="0"/>
          </a:p>
        </p:txBody>
      </p:sp>
      <p:grpSp>
        <p:nvGrpSpPr>
          <p:cNvPr id="9" name="그룹 8"/>
          <p:cNvGrpSpPr/>
          <p:nvPr/>
        </p:nvGrpSpPr>
        <p:grpSpPr>
          <a:xfrm>
            <a:off x="249382" y="203199"/>
            <a:ext cx="3688133" cy="849746"/>
            <a:chOff x="249382" y="203199"/>
            <a:chExt cx="3688133" cy="849746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/>
                <a:t>会員加入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20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168400"/>
            <a:ext cx="5340013" cy="4203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14" y="1052945"/>
            <a:ext cx="7750155" cy="504983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49382" y="203199"/>
            <a:ext cx="3187996" cy="849746"/>
            <a:chOff x="249382" y="203199"/>
            <a:chExt cx="3187996" cy="849746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19415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/>
                <a:t>LOGIN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39064" b="-1867"/>
          <a:stretch/>
        </p:blipFill>
        <p:spPr>
          <a:xfrm>
            <a:off x="7625153" y="1478046"/>
            <a:ext cx="4152769" cy="337720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도넛 10"/>
          <p:cNvSpPr/>
          <p:nvPr/>
        </p:nvSpPr>
        <p:spPr>
          <a:xfrm>
            <a:off x="3310128" y="4261104"/>
            <a:ext cx="1170663" cy="329184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19095545">
            <a:off x="3844177" y="3954213"/>
            <a:ext cx="899526" cy="1889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9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77" y="203199"/>
            <a:ext cx="7180290" cy="685800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49382" y="203199"/>
            <a:ext cx="4568182" cy="849746"/>
            <a:chOff x="249382" y="203199"/>
            <a:chExt cx="4568182" cy="849746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33217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/>
                <a:t>BOOKLEND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073" y="1422344"/>
            <a:ext cx="6398498" cy="35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8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9122" r="15751" b="5691"/>
          <a:stretch/>
        </p:blipFill>
        <p:spPr>
          <a:xfrm>
            <a:off x="649224" y="1295818"/>
            <a:ext cx="6640140" cy="3946651"/>
          </a:xfrm>
          <a:prstGeom prst="rect">
            <a:avLst/>
          </a:prstGeom>
        </p:spPr>
      </p:pic>
      <p:sp>
        <p:nvSpPr>
          <p:cNvPr id="3" name="도넛 2"/>
          <p:cNvSpPr/>
          <p:nvPr/>
        </p:nvSpPr>
        <p:spPr>
          <a:xfrm>
            <a:off x="5560060" y="3552444"/>
            <a:ext cx="1399032" cy="484632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2" t="16261" r="9413" b="15751"/>
          <a:stretch/>
        </p:blipFill>
        <p:spPr>
          <a:xfrm>
            <a:off x="7289364" y="311148"/>
            <a:ext cx="3819508" cy="3149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9" t="8690" r="8115" b="25318"/>
          <a:stretch/>
        </p:blipFill>
        <p:spPr>
          <a:xfrm>
            <a:off x="7289364" y="3794760"/>
            <a:ext cx="3924737" cy="289541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49382" y="203199"/>
            <a:ext cx="4191476" cy="849746"/>
            <a:chOff x="249382" y="203199"/>
            <a:chExt cx="4191476" cy="84974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29450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/>
                <a:t>BOOK</a:t>
              </a:r>
              <a:r>
                <a:rPr lang="ko-KR" altLang="en-US" sz="4400" dirty="0"/>
                <a:t>位置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3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46" y="1703882"/>
            <a:ext cx="1509486" cy="22981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04" y="1716528"/>
            <a:ext cx="1551522" cy="2298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94" y="1703827"/>
            <a:ext cx="1563433" cy="22982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49" y="1703827"/>
            <a:ext cx="1547605" cy="22981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24157" y="5120362"/>
            <a:ext cx="2713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ジャンル</a:t>
            </a:r>
            <a:endParaRPr lang="ko-KR" altLang="en-US" sz="4400" b="1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5078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ko-KR" sz="900" b="1" i="0" u="none" strike="noStrike" cap="none" normalizeH="0" baseline="0">
                <a:ln>
                  <a:noFill/>
                </a:ln>
                <a:solidFill>
                  <a:srgbClr val="019A3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経済</a:t>
            </a:r>
            <a:endParaRPr kumimoji="0" lang="ja-JP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5078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ko-KR" sz="900" b="1" i="0" u="none" strike="noStrike" cap="none" normalizeH="0" baseline="0">
                <a:ln>
                  <a:noFill/>
                </a:ln>
                <a:solidFill>
                  <a:srgbClr val="019A30"/>
                </a:solidFill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経済</a:t>
            </a:r>
            <a:endParaRPr kumimoji="0" lang="ja-JP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9438" y="4372585"/>
            <a:ext cx="171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A</a:t>
            </a:r>
            <a:r>
              <a:rPr lang="ja-JP" altLang="en-US" sz="2400" b="1" dirty="0"/>
              <a:t> 経済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215982" y="4372585"/>
            <a:ext cx="132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B</a:t>
            </a:r>
            <a:r>
              <a:rPr lang="ja-JP" altLang="en-US" sz="2400" b="1" dirty="0"/>
              <a:t> 科学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383630" y="4372585"/>
            <a:ext cx="15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C</a:t>
            </a:r>
            <a:r>
              <a:rPr lang="ja-JP" altLang="en-US" sz="2400" b="1" dirty="0"/>
              <a:t> 人文学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577670" y="4372585"/>
            <a:ext cx="146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D</a:t>
            </a:r>
            <a:r>
              <a:rPr lang="ja-JP" altLang="en-US" sz="2400" b="1" dirty="0"/>
              <a:t> 歴史</a:t>
            </a:r>
            <a:endParaRPr lang="ko-KR" alt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678029" y="5492437"/>
            <a:ext cx="3863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rgbClr val="FF0000"/>
                </a:solidFill>
              </a:rPr>
              <a:t>A0005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 rot="16200000">
            <a:off x="2318984" y="4961956"/>
            <a:ext cx="758880" cy="503467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49382" y="203199"/>
            <a:ext cx="4191476" cy="849746"/>
            <a:chOff x="249382" y="203199"/>
            <a:chExt cx="4191476" cy="849746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29450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/>
                <a:t>BOOK</a:t>
              </a:r>
              <a:r>
                <a:rPr lang="ko-KR" altLang="en-US" sz="4400" dirty="0"/>
                <a:t>位置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2" t="16261" r="9413" b="15751"/>
          <a:stretch/>
        </p:blipFill>
        <p:spPr>
          <a:xfrm>
            <a:off x="4637171" y="1307727"/>
            <a:ext cx="5690376" cy="46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7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7D88F2-5487-464C-85D2-668C64E1F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9" r="23791" b="882"/>
          <a:stretch/>
        </p:blipFill>
        <p:spPr>
          <a:xfrm>
            <a:off x="872602" y="1325641"/>
            <a:ext cx="4946904" cy="479169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49382" y="203199"/>
            <a:ext cx="5388920" cy="849746"/>
            <a:chOff x="249382" y="203199"/>
            <a:chExt cx="5388920" cy="849746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41424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4400" b="1" dirty="0">
                  <a:latin typeface="ヒラギノ角ゴ Pro W3"/>
                </a:rPr>
                <a:t>グループの現況</a:t>
              </a:r>
              <a:endParaRPr lang="ko-KR" altLang="en-US" sz="4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47104" y="2807208"/>
            <a:ext cx="430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Ajax + </a:t>
            </a:r>
            <a:r>
              <a:rPr lang="en-US" altLang="ko-KR" sz="3600" dirty="0" err="1"/>
              <a:t>GoogleChart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50435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6D69BA-985A-4733-A862-1D2465587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" t="10439"/>
          <a:stretch/>
        </p:blipFill>
        <p:spPr>
          <a:xfrm>
            <a:off x="1409701" y="1549400"/>
            <a:ext cx="8465658" cy="42545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49382" y="203199"/>
            <a:ext cx="3123876" cy="849746"/>
            <a:chOff x="249382" y="203199"/>
            <a:chExt cx="3123876" cy="849746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/>
                <a:t>管理者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92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19950" y="649907"/>
            <a:ext cx="191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権限設定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4575" y="649907"/>
            <a:ext cx="195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日程登録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3" r="1287"/>
          <a:stretch/>
        </p:blipFill>
        <p:spPr>
          <a:xfrm>
            <a:off x="647700" y="1291282"/>
            <a:ext cx="9436100" cy="471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576" y="1851991"/>
            <a:ext cx="4272647" cy="397763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1" name="직선 화살표 연결선 10"/>
          <p:cNvCxnSpPr>
            <a:stCxn id="4" idx="2"/>
          </p:cNvCxnSpPr>
          <p:nvPr/>
        </p:nvCxnSpPr>
        <p:spPr>
          <a:xfrm>
            <a:off x="8178800" y="1111572"/>
            <a:ext cx="0" cy="37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9137650" y="1111572"/>
            <a:ext cx="0" cy="34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49382" y="203199"/>
            <a:ext cx="3123876" cy="849746"/>
            <a:chOff x="249382" y="203199"/>
            <a:chExt cx="3123876" cy="849746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/>
                <a:t>管理者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40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" y="1353312"/>
            <a:ext cx="9013394" cy="50779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" y="1302512"/>
            <a:ext cx="8533485" cy="480759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49382" y="203199"/>
            <a:ext cx="3123876" cy="849746"/>
            <a:chOff x="249382" y="203199"/>
            <a:chExt cx="3123876" cy="849746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/>
                <a:t>管理者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3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14051E-774D-4E46-B91B-CA76B75AF983}"/>
              </a:ext>
            </a:extLst>
          </p:cNvPr>
          <p:cNvSpPr txBox="1"/>
          <p:nvPr/>
        </p:nvSpPr>
        <p:spPr>
          <a:xfrm>
            <a:off x="11524348" y="2792710"/>
            <a:ext cx="184730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ko-KR" altLang="en-US" sz="23900" b="1" dirty="0">
              <a:solidFill>
                <a:schemeClr val="accent3">
                  <a:lumMod val="20000"/>
                  <a:lumOff val="80000"/>
                  <a:alpha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3329D-5B97-4DEF-BB44-9037094AC5B4}"/>
              </a:ext>
            </a:extLst>
          </p:cNvPr>
          <p:cNvSpPr txBox="1"/>
          <p:nvPr/>
        </p:nvSpPr>
        <p:spPr>
          <a:xfrm>
            <a:off x="314960" y="1036658"/>
            <a:ext cx="5307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1.</a:t>
            </a:r>
            <a:r>
              <a:rPr lang="ja-JP" altLang="en-US" sz="6000" b="1" dirty="0">
                <a:solidFill>
                  <a:schemeClr val="bg1"/>
                </a:solidFill>
              </a:rPr>
              <a:t>チーム員紹介</a:t>
            </a:r>
            <a:endParaRPr lang="ko-KR" altLang="en-US" sz="6000" b="1" dirty="0">
              <a:solidFill>
                <a:schemeClr val="bg1"/>
              </a:solidFill>
            </a:endParaRPr>
          </a:p>
          <a:p>
            <a:endParaRPr lang="ko-KR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E8AE3E-08FD-47C2-9EA5-C36725979BEE}"/>
              </a:ext>
            </a:extLst>
          </p:cNvPr>
          <p:cNvCxnSpPr>
            <a:cxnSpLocks/>
          </p:cNvCxnSpPr>
          <p:nvPr/>
        </p:nvCxnSpPr>
        <p:spPr>
          <a:xfrm>
            <a:off x="65473" y="2280920"/>
            <a:ext cx="591883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3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" y="1386765"/>
            <a:ext cx="9013394" cy="507796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49382" y="203199"/>
            <a:ext cx="3123876" cy="849746"/>
            <a:chOff x="249382" y="203199"/>
            <a:chExt cx="3123876" cy="849746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4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/>
                <a:t>管理者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407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14051E-774D-4E46-B91B-CA76B75AF983}"/>
              </a:ext>
            </a:extLst>
          </p:cNvPr>
          <p:cNvSpPr txBox="1"/>
          <p:nvPr/>
        </p:nvSpPr>
        <p:spPr>
          <a:xfrm>
            <a:off x="11524348" y="2792710"/>
            <a:ext cx="184730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ko-KR" altLang="en-US" sz="23900" b="1" dirty="0">
              <a:solidFill>
                <a:schemeClr val="accent3">
                  <a:lumMod val="20000"/>
                  <a:lumOff val="80000"/>
                  <a:alpha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3329D-5B97-4DEF-BB44-9037094AC5B4}"/>
              </a:ext>
            </a:extLst>
          </p:cNvPr>
          <p:cNvSpPr txBox="1"/>
          <p:nvPr/>
        </p:nvSpPr>
        <p:spPr>
          <a:xfrm>
            <a:off x="314960" y="1036658"/>
            <a:ext cx="41168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5.</a:t>
            </a:r>
            <a:r>
              <a:rPr lang="ko-KR" altLang="en-US" sz="6000" b="1" dirty="0">
                <a:solidFill>
                  <a:schemeClr val="bg1"/>
                </a:solidFill>
              </a:rPr>
              <a:t> 試演映像</a:t>
            </a:r>
            <a:endParaRPr lang="ko-KR" altLang="en-US" sz="6000" b="1" dirty="0">
              <a:solidFill>
                <a:schemeClr val="bg1"/>
              </a:solidFill>
              <a:latin typeface="+mn-ea"/>
            </a:endParaRPr>
          </a:p>
          <a:p>
            <a:endParaRPr lang="ko-KR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E8AE3E-08FD-47C2-9EA5-C36725979BEE}"/>
              </a:ext>
            </a:extLst>
          </p:cNvPr>
          <p:cNvCxnSpPr>
            <a:cxnSpLocks/>
          </p:cNvCxnSpPr>
          <p:nvPr/>
        </p:nvCxnSpPr>
        <p:spPr>
          <a:xfrm>
            <a:off x="65473" y="2280920"/>
            <a:ext cx="852096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64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9382" y="203199"/>
            <a:ext cx="3688133" cy="849746"/>
            <a:chOff x="249382" y="203199"/>
            <a:chExt cx="3688133" cy="849746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5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/>
                <a:t>試演映像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8AB5A4-3EAE-4C24-906F-213031313E67}"/>
              </a:ext>
            </a:extLst>
          </p:cNvPr>
          <p:cNvSpPr/>
          <p:nvPr/>
        </p:nvSpPr>
        <p:spPr>
          <a:xfrm>
            <a:off x="2352906" y="2509024"/>
            <a:ext cx="8051181" cy="2062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hlinkClick r:id="rId2"/>
              </a:rPr>
              <a:t>https://www.youtube.com/watch?v=jRrsUso4ncs&amp;feature=youtu.be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0526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9622D8-C88E-4C92-9D28-27EAD807EECB}"/>
              </a:ext>
            </a:extLst>
          </p:cNvPr>
          <p:cNvGrpSpPr/>
          <p:nvPr/>
        </p:nvGrpSpPr>
        <p:grpSpPr>
          <a:xfrm>
            <a:off x="758633" y="4865298"/>
            <a:ext cx="841248" cy="846008"/>
            <a:chOff x="7724457" y="770832"/>
            <a:chExt cx="1800000" cy="181018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D7EBE1A-7E93-424E-BBDC-A89624F825F4}"/>
                </a:ext>
              </a:extLst>
            </p:cNvPr>
            <p:cNvSpPr/>
            <p:nvPr/>
          </p:nvSpPr>
          <p:spPr>
            <a:xfrm>
              <a:off x="7724457" y="770832"/>
              <a:ext cx="1800000" cy="181018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FFEB072-EFCC-47E0-826A-DC96B88A4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414" y="990336"/>
              <a:ext cx="1342354" cy="134235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590D205-ADEA-429A-82BE-B2CFD4E1B096}"/>
              </a:ext>
            </a:extLst>
          </p:cNvPr>
          <p:cNvGrpSpPr/>
          <p:nvPr/>
        </p:nvGrpSpPr>
        <p:grpSpPr>
          <a:xfrm>
            <a:off x="735378" y="3352026"/>
            <a:ext cx="841248" cy="846008"/>
            <a:chOff x="1468485" y="1867930"/>
            <a:chExt cx="1800000" cy="181018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C718C42-6A41-4ABB-A509-2BF7886E2E5F}"/>
                </a:ext>
              </a:extLst>
            </p:cNvPr>
            <p:cNvSpPr/>
            <p:nvPr/>
          </p:nvSpPr>
          <p:spPr>
            <a:xfrm>
              <a:off x="1468485" y="1867930"/>
              <a:ext cx="1800000" cy="1810184"/>
            </a:xfrm>
            <a:prstGeom prst="ellipse">
              <a:avLst/>
            </a:prstGeom>
            <a:solidFill>
              <a:srgbClr val="FFB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98F15B2-D533-4F39-BB54-84577CB8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0189" y="2078898"/>
              <a:ext cx="1342354" cy="134235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97CB80-0386-486A-98CD-7EB8294C50CE}"/>
              </a:ext>
            </a:extLst>
          </p:cNvPr>
          <p:cNvGrpSpPr/>
          <p:nvPr/>
        </p:nvGrpSpPr>
        <p:grpSpPr>
          <a:xfrm>
            <a:off x="6601239" y="2079296"/>
            <a:ext cx="841248" cy="846007"/>
            <a:chOff x="5202577" y="3612443"/>
            <a:chExt cx="1800000" cy="181018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A51F081-76BE-4058-BA42-03461ECB237C}"/>
                </a:ext>
              </a:extLst>
            </p:cNvPr>
            <p:cNvSpPr/>
            <p:nvPr/>
          </p:nvSpPr>
          <p:spPr>
            <a:xfrm>
              <a:off x="5202577" y="3612443"/>
              <a:ext cx="1800000" cy="181018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39254A2-07B8-4B00-9A52-EDACD0520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400" y="3842583"/>
              <a:ext cx="1342354" cy="134235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433DBF-B067-4A39-BDFB-0A4AC966A7BB}"/>
              </a:ext>
            </a:extLst>
          </p:cNvPr>
          <p:cNvGrpSpPr/>
          <p:nvPr/>
        </p:nvGrpSpPr>
        <p:grpSpPr>
          <a:xfrm>
            <a:off x="735378" y="1441605"/>
            <a:ext cx="841248" cy="846008"/>
            <a:chOff x="7707725" y="1953971"/>
            <a:chExt cx="1800000" cy="181018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8625870-E000-4EB9-A584-036F6EF96D4F}"/>
                </a:ext>
              </a:extLst>
            </p:cNvPr>
            <p:cNvSpPr/>
            <p:nvPr/>
          </p:nvSpPr>
          <p:spPr>
            <a:xfrm>
              <a:off x="7707725" y="1953971"/>
              <a:ext cx="1800000" cy="181018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F2EAC59-62F9-4C60-8EE8-DD307142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7448" y="2193346"/>
              <a:ext cx="1319407" cy="131940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5890D79-7CCD-4D4A-BFF9-3D20485095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06" y="3735360"/>
            <a:ext cx="893423" cy="8934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A3529A-A31B-4D46-8AEB-3A6D7C822684}"/>
              </a:ext>
            </a:extLst>
          </p:cNvPr>
          <p:cNvSpPr txBox="1"/>
          <p:nvPr/>
        </p:nvSpPr>
        <p:spPr>
          <a:xfrm>
            <a:off x="651307" y="2304497"/>
            <a:ext cx="105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ｿﾙ･ﾋｮﾝｽ</a:t>
            </a:r>
            <a:r>
              <a:rPr lang="en-US" altLang="ja-JP" b="1" dirty="0"/>
              <a:t>(</a:t>
            </a:r>
            <a:r>
              <a:rPr lang="ko-KR" altLang="en-US" dirty="0"/>
              <a:t>私</a:t>
            </a:r>
            <a:r>
              <a:rPr lang="en-US" altLang="ja-JP" b="1" dirty="0"/>
              <a:t>)</a:t>
            </a:r>
            <a:endParaRPr lang="ko-KR" altLang="en-US" sz="20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CB9791-8C2A-4C46-965A-FC62EDA279BC}"/>
              </a:ext>
            </a:extLst>
          </p:cNvPr>
          <p:cNvSpPr txBox="1"/>
          <p:nvPr/>
        </p:nvSpPr>
        <p:spPr>
          <a:xfrm>
            <a:off x="630884" y="4209247"/>
            <a:ext cx="105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ｶﾝ･ﾎﾞﾐﾝ</a:t>
            </a:r>
            <a:endParaRPr lang="ko-KR" altLang="en-US" sz="20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0BCA28-ACC1-4431-B47B-2EC203054AB1}"/>
              </a:ext>
            </a:extLst>
          </p:cNvPr>
          <p:cNvSpPr txBox="1"/>
          <p:nvPr/>
        </p:nvSpPr>
        <p:spPr>
          <a:xfrm>
            <a:off x="6285053" y="3027572"/>
            <a:ext cx="147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ｲ･ｸﾞｧﾝﾋｮﾝ</a:t>
            </a:r>
            <a:endParaRPr lang="ko-KR" altLang="en-US" sz="20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CEC5DC-CE79-448D-AE66-63753FABA46C}"/>
              </a:ext>
            </a:extLst>
          </p:cNvPr>
          <p:cNvSpPr txBox="1"/>
          <p:nvPr/>
        </p:nvSpPr>
        <p:spPr>
          <a:xfrm>
            <a:off x="6318012" y="4711570"/>
            <a:ext cx="147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ﾁｮﾝ･ﾖﾝｼﾞｭﾝ</a:t>
            </a:r>
            <a:endParaRPr lang="ko-KR" altLang="en-US" sz="20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409E65-9521-4740-8EC6-4BCF17F4F6B2}"/>
              </a:ext>
            </a:extLst>
          </p:cNvPr>
          <p:cNvSpPr txBox="1"/>
          <p:nvPr/>
        </p:nvSpPr>
        <p:spPr>
          <a:xfrm>
            <a:off x="630884" y="5782338"/>
            <a:ext cx="105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ｿﾝ･ｼﾞｳﾝ</a:t>
            </a:r>
            <a:endParaRPr lang="ko-KR" altLang="en-US" sz="20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91D59B-6FC0-4014-863E-B1A16FE25D76}"/>
              </a:ext>
            </a:extLst>
          </p:cNvPr>
          <p:cNvSpPr txBox="1"/>
          <p:nvPr/>
        </p:nvSpPr>
        <p:spPr>
          <a:xfrm>
            <a:off x="2067199" y="1587190"/>
            <a:ext cx="3898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ja-JP" altLang="en-US" dirty="0"/>
              <a:t>開発総括</a:t>
            </a:r>
            <a:r>
              <a:rPr lang="en-US" altLang="ja-JP" dirty="0"/>
              <a:t>(</a:t>
            </a:r>
            <a:r>
              <a:rPr lang="ja-JP" altLang="en-US" dirty="0"/>
              <a:t>リーダー</a:t>
            </a:r>
            <a:r>
              <a:rPr lang="en-US" altLang="ja-JP" dirty="0"/>
              <a:t>)</a:t>
            </a:r>
            <a:endParaRPr lang="en-US" altLang="ko-KR" sz="20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2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2. </a:t>
            </a:r>
            <a:r>
              <a:rPr lang="zh-TW" altLang="en-US" dirty="0"/>
              <a:t>試演映像製作</a:t>
            </a:r>
            <a:endParaRPr lang="en-US" altLang="ko-KR" sz="20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2CE80-3B77-42E3-81C4-D24B416736AA}"/>
              </a:ext>
            </a:extLst>
          </p:cNvPr>
          <p:cNvSpPr txBox="1"/>
          <p:nvPr/>
        </p:nvSpPr>
        <p:spPr>
          <a:xfrm>
            <a:off x="2070031" y="3267198"/>
            <a:ext cx="3626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1. </a:t>
            </a:r>
            <a:r>
              <a:rPr lang="zh-TW" altLang="en-US" dirty="0"/>
              <a:t>会員加入具現</a:t>
            </a:r>
            <a:endParaRPr lang="en-US" altLang="ko-KR" sz="20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2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2. SMS</a:t>
            </a:r>
            <a:r>
              <a:rPr lang="en-US" altLang="ko-KR" dirty="0"/>
              <a:t>/E</a:t>
            </a:r>
            <a:r>
              <a:rPr lang="ja-JP" altLang="en-US" dirty="0"/>
              <a:t>メール</a:t>
            </a:r>
            <a:r>
              <a:rPr lang="ko-KR" altLang="en-US" dirty="0"/>
              <a:t>関連 </a:t>
            </a:r>
            <a:endParaRPr lang="en-US" altLang="ko-K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A5FE1D-B29B-4CE3-AB65-076A71BE45EC}"/>
              </a:ext>
            </a:extLst>
          </p:cNvPr>
          <p:cNvSpPr txBox="1"/>
          <p:nvPr/>
        </p:nvSpPr>
        <p:spPr>
          <a:xfrm>
            <a:off x="2070030" y="5088247"/>
            <a:ext cx="362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ja-JP" altLang="en-US" dirty="0"/>
              <a:t>画面</a:t>
            </a:r>
            <a:r>
              <a:rPr lang="en-US" altLang="ja-JP" dirty="0"/>
              <a:t>UI</a:t>
            </a:r>
            <a:r>
              <a:rPr lang="ja-JP" altLang="en-US" dirty="0"/>
              <a:t>デザイン 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en-US" altLang="ko-KR" dirty="0"/>
              <a:t>PPT</a:t>
            </a:r>
            <a:r>
              <a:rPr lang="ko-KR" altLang="en-US" dirty="0"/>
              <a:t>製作</a:t>
            </a:r>
            <a:endParaRPr lang="en-US" altLang="ko-KR" sz="20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EB21A4-5283-4A1B-9BCE-A6878CFF1C4A}"/>
              </a:ext>
            </a:extLst>
          </p:cNvPr>
          <p:cNvSpPr txBox="1"/>
          <p:nvPr/>
        </p:nvSpPr>
        <p:spPr>
          <a:xfrm>
            <a:off x="7807106" y="1992703"/>
            <a:ext cx="362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図書目録管理 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貸出</a:t>
            </a:r>
            <a:r>
              <a:rPr lang="en-US" altLang="zh-TW" dirty="0"/>
              <a:t>/</a:t>
            </a:r>
            <a:r>
              <a:rPr lang="zh-TW" altLang="en-US" dirty="0"/>
              <a:t>返納</a:t>
            </a:r>
            <a:r>
              <a:rPr lang="en-US" altLang="zh-TW" dirty="0"/>
              <a:t>/</a:t>
            </a:r>
            <a:r>
              <a:rPr lang="zh-TW" altLang="en-US" dirty="0"/>
              <a:t>予約</a:t>
            </a:r>
            <a:endParaRPr lang="en-US" altLang="ko-KR" sz="20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81ADC8-300C-4ABD-96BD-32AB219F9829}"/>
              </a:ext>
            </a:extLst>
          </p:cNvPr>
          <p:cNvSpPr txBox="1"/>
          <p:nvPr/>
        </p:nvSpPr>
        <p:spPr>
          <a:xfrm>
            <a:off x="7783799" y="3920897"/>
            <a:ext cx="3626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1. </a:t>
            </a:r>
            <a:r>
              <a:rPr lang="zh-TW" altLang="en-US" dirty="0"/>
              <a:t>管理自己能具現</a:t>
            </a:r>
            <a:endParaRPr lang="en-US" altLang="ko-KR" sz="20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2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2. </a:t>
            </a:r>
            <a:r>
              <a:rPr lang="ja-JP" altLang="en-US" dirty="0"/>
              <a:t>スケジュール管理機能具現</a:t>
            </a:r>
            <a:endParaRPr lang="en-US" altLang="ko-KR" sz="20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FAA8029-893A-4C9D-9D1E-EC1686E25609}"/>
              </a:ext>
            </a:extLst>
          </p:cNvPr>
          <p:cNvGrpSpPr/>
          <p:nvPr/>
        </p:nvGrpSpPr>
        <p:grpSpPr>
          <a:xfrm>
            <a:off x="249382" y="203199"/>
            <a:ext cx="4714055" cy="849746"/>
            <a:chOff x="249382" y="203199"/>
            <a:chExt cx="4714055" cy="849746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472F574-F542-4517-A773-F96452370195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7F7F71-373F-4602-BA6C-A5AC0BFEF2B7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1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53D839-64C8-42FC-8620-614DC805A3F6}"/>
                </a:ext>
              </a:extLst>
            </p:cNvPr>
            <p:cNvSpPr txBox="1"/>
            <p:nvPr/>
          </p:nvSpPr>
          <p:spPr>
            <a:xfrm>
              <a:off x="1495821" y="203199"/>
              <a:ext cx="346761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4400" dirty="0"/>
                <a:t>チーム員紹介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3561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9382" y="203199"/>
            <a:ext cx="3643249" cy="849746"/>
            <a:chOff x="249382" y="203199"/>
            <a:chExt cx="3643249" cy="849746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1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239681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/>
                <a:t>発表写真</a:t>
              </a:r>
              <a:endParaRPr lang="ko-KR" altLang="en-US" sz="4400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7F7EA0C-063E-44E1-A09A-20830422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29" y="1180549"/>
            <a:ext cx="6832125" cy="410940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5945C29-73AF-470C-B679-672DAB0FE637}"/>
              </a:ext>
            </a:extLst>
          </p:cNvPr>
          <p:cNvGrpSpPr/>
          <p:nvPr/>
        </p:nvGrpSpPr>
        <p:grpSpPr>
          <a:xfrm>
            <a:off x="3467436" y="5464885"/>
            <a:ext cx="841248" cy="846008"/>
            <a:chOff x="7707725" y="1953971"/>
            <a:chExt cx="1800000" cy="181018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D9AFB7D-4A8E-49C8-805B-F95FB93E4E45}"/>
                </a:ext>
              </a:extLst>
            </p:cNvPr>
            <p:cNvSpPr/>
            <p:nvPr/>
          </p:nvSpPr>
          <p:spPr>
            <a:xfrm>
              <a:off x="7707725" y="1953971"/>
              <a:ext cx="1800000" cy="181018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28F0148-38E7-40AF-A700-218941A4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7448" y="2193346"/>
              <a:ext cx="1319407" cy="131940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6EB58B-9BE4-4614-A9FC-5071717349E0}"/>
              </a:ext>
            </a:extLst>
          </p:cNvPr>
          <p:cNvSpPr txBox="1"/>
          <p:nvPr/>
        </p:nvSpPr>
        <p:spPr>
          <a:xfrm>
            <a:off x="3387936" y="6226629"/>
            <a:ext cx="105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ｿﾙ･ﾋｮﾝｽ</a:t>
            </a:r>
            <a:r>
              <a:rPr lang="en-US" altLang="ja-JP" b="1" dirty="0"/>
              <a:t>(</a:t>
            </a:r>
            <a:r>
              <a:rPr lang="ko-KR" altLang="en-US" dirty="0"/>
              <a:t>私</a:t>
            </a:r>
            <a:r>
              <a:rPr lang="en-US" altLang="ja-JP" b="1" dirty="0"/>
              <a:t>)</a:t>
            </a:r>
            <a:endParaRPr lang="ko-KR" altLang="en-US" sz="20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A506F2-4B3B-4BDD-BFFA-505E2DD363B4}"/>
              </a:ext>
            </a:extLst>
          </p:cNvPr>
          <p:cNvGrpSpPr/>
          <p:nvPr/>
        </p:nvGrpSpPr>
        <p:grpSpPr>
          <a:xfrm>
            <a:off x="4724126" y="5522195"/>
            <a:ext cx="841248" cy="846007"/>
            <a:chOff x="5202577" y="3612443"/>
            <a:chExt cx="1800000" cy="181018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744921E-DD48-40FE-A137-AE21D37C69EF}"/>
                </a:ext>
              </a:extLst>
            </p:cNvPr>
            <p:cNvSpPr/>
            <p:nvPr/>
          </p:nvSpPr>
          <p:spPr>
            <a:xfrm>
              <a:off x="5202577" y="3612443"/>
              <a:ext cx="1800000" cy="181018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364A90-8DE6-4143-8169-6E4B8A16F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400" y="3842583"/>
              <a:ext cx="1342354" cy="134235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3E21E97-6AC1-4209-98DC-B2EB942F7AE0}"/>
              </a:ext>
            </a:extLst>
          </p:cNvPr>
          <p:cNvSpPr txBox="1"/>
          <p:nvPr/>
        </p:nvSpPr>
        <p:spPr>
          <a:xfrm>
            <a:off x="4438171" y="6423887"/>
            <a:ext cx="147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ｲ･ｸﾞｧﾝﾋｮﾝ</a:t>
            </a:r>
            <a:endParaRPr lang="ko-KR" altLang="en-US" sz="20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427F87-C4FA-475D-8C51-08F0DE7B59DD}"/>
              </a:ext>
            </a:extLst>
          </p:cNvPr>
          <p:cNvGrpSpPr/>
          <p:nvPr/>
        </p:nvGrpSpPr>
        <p:grpSpPr>
          <a:xfrm>
            <a:off x="5814508" y="5486823"/>
            <a:ext cx="841248" cy="846008"/>
            <a:chOff x="7724457" y="770832"/>
            <a:chExt cx="1800000" cy="181018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5EBCFC-74FF-4EE0-8D3A-B52E2ACCBFD3}"/>
                </a:ext>
              </a:extLst>
            </p:cNvPr>
            <p:cNvSpPr/>
            <p:nvPr/>
          </p:nvSpPr>
          <p:spPr>
            <a:xfrm>
              <a:off x="7724457" y="770832"/>
              <a:ext cx="1800000" cy="181018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22EA7A-0942-474C-96F5-62AEDC13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414" y="990336"/>
              <a:ext cx="1342354" cy="134235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7A8D47-968D-460E-8331-29B9D295AD9D}"/>
              </a:ext>
            </a:extLst>
          </p:cNvPr>
          <p:cNvSpPr txBox="1"/>
          <p:nvPr/>
        </p:nvSpPr>
        <p:spPr>
          <a:xfrm>
            <a:off x="5731841" y="6392650"/>
            <a:ext cx="105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ｿﾝ･ｼﾞｳﾝ</a:t>
            </a:r>
            <a:endParaRPr lang="ko-KR" altLang="en-US" sz="20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4AE537-E70C-4149-AFCB-3D960DF66E33}"/>
              </a:ext>
            </a:extLst>
          </p:cNvPr>
          <p:cNvGrpSpPr/>
          <p:nvPr/>
        </p:nvGrpSpPr>
        <p:grpSpPr>
          <a:xfrm>
            <a:off x="6962022" y="5437465"/>
            <a:ext cx="841248" cy="846008"/>
            <a:chOff x="1468485" y="1867930"/>
            <a:chExt cx="1800000" cy="181018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A007C07-B300-4A02-93CF-BF7D6D32FD81}"/>
                </a:ext>
              </a:extLst>
            </p:cNvPr>
            <p:cNvSpPr/>
            <p:nvPr/>
          </p:nvSpPr>
          <p:spPr>
            <a:xfrm>
              <a:off x="1468485" y="1867930"/>
              <a:ext cx="1800000" cy="1810184"/>
            </a:xfrm>
            <a:prstGeom prst="ellipse">
              <a:avLst/>
            </a:prstGeom>
            <a:solidFill>
              <a:srgbClr val="FFB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43C42B-C4FF-4991-BFBE-B8AB03F35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0189" y="2078898"/>
              <a:ext cx="1342354" cy="134235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955C14-CE4C-4B2C-B9EC-43555C9D98CF}"/>
              </a:ext>
            </a:extLst>
          </p:cNvPr>
          <p:cNvSpPr txBox="1"/>
          <p:nvPr/>
        </p:nvSpPr>
        <p:spPr>
          <a:xfrm>
            <a:off x="6857529" y="6332831"/>
            <a:ext cx="105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ｶﾝ･ﾎﾞﾐﾝ</a:t>
            </a:r>
            <a:endParaRPr lang="ko-KR" altLang="en-US" sz="20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672BC9D-1B07-4636-A61A-D4E4FAAEAF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32" y="5464885"/>
            <a:ext cx="846008" cy="8460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342737-FC51-4616-BCB8-5777CCCB0A37}"/>
              </a:ext>
            </a:extLst>
          </p:cNvPr>
          <p:cNvSpPr txBox="1"/>
          <p:nvPr/>
        </p:nvSpPr>
        <p:spPr>
          <a:xfrm>
            <a:off x="8014963" y="6339947"/>
            <a:ext cx="147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/>
              <a:t>ﾁｮﾝ･ﾖﾝｼﾞｭﾝ</a:t>
            </a:r>
            <a:endParaRPr lang="ko-KR" altLang="en-US" sz="20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56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14051E-774D-4E46-B91B-CA76B75AF983}"/>
              </a:ext>
            </a:extLst>
          </p:cNvPr>
          <p:cNvSpPr txBox="1"/>
          <p:nvPr/>
        </p:nvSpPr>
        <p:spPr>
          <a:xfrm>
            <a:off x="11524348" y="2792710"/>
            <a:ext cx="184730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ko-KR" altLang="en-US" sz="23900" b="1" dirty="0">
              <a:solidFill>
                <a:schemeClr val="accent3">
                  <a:lumMod val="20000"/>
                  <a:lumOff val="80000"/>
                  <a:alpha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3329D-5B97-4DEF-BB44-9037094AC5B4}"/>
              </a:ext>
            </a:extLst>
          </p:cNvPr>
          <p:cNvSpPr txBox="1"/>
          <p:nvPr/>
        </p:nvSpPr>
        <p:spPr>
          <a:xfrm>
            <a:off x="314960" y="1036658"/>
            <a:ext cx="38892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2.</a:t>
            </a:r>
            <a:r>
              <a:rPr lang="ja-JP" altLang="en-US" sz="6000" b="1" dirty="0">
                <a:solidFill>
                  <a:schemeClr val="bg1"/>
                </a:solidFill>
              </a:rPr>
              <a:t>設計意図</a:t>
            </a:r>
            <a:endParaRPr lang="ko-KR" altLang="en-US" sz="6000" dirty="0">
              <a:solidFill>
                <a:schemeClr val="bg1"/>
              </a:solidFill>
            </a:endParaRPr>
          </a:p>
          <a:p>
            <a:endParaRPr lang="ko-KR" altLang="en-US" sz="6000" b="1" dirty="0">
              <a:solidFill>
                <a:schemeClr val="bg1"/>
              </a:solidFill>
            </a:endParaRPr>
          </a:p>
          <a:p>
            <a:endParaRPr lang="ko-KR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E8AE3E-08FD-47C2-9EA5-C36725979BEE}"/>
              </a:ext>
            </a:extLst>
          </p:cNvPr>
          <p:cNvCxnSpPr>
            <a:cxnSpLocks/>
          </p:cNvCxnSpPr>
          <p:nvPr/>
        </p:nvCxnSpPr>
        <p:spPr>
          <a:xfrm>
            <a:off x="65473" y="2280920"/>
            <a:ext cx="591883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6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48" y="2441685"/>
            <a:ext cx="3327889" cy="327116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49382" y="203199"/>
            <a:ext cx="3688133" cy="849746"/>
            <a:chOff x="249382" y="203199"/>
            <a:chExt cx="3688133" cy="84974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1070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</a:t>
              </a:r>
              <a:r>
                <a:rPr lang="ja-JP" altLang="en-US" b="1" dirty="0">
                  <a:solidFill>
                    <a:schemeClr val="accent4">
                      <a:lumMod val="75000"/>
                    </a:schemeClr>
                  </a:solidFill>
                </a:rPr>
                <a:t>２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4400" dirty="0"/>
                <a:t>設計意図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A4110A-9C86-4192-9239-C350C39157B4}"/>
              </a:ext>
            </a:extLst>
          </p:cNvPr>
          <p:cNvSpPr txBox="1"/>
          <p:nvPr/>
        </p:nvSpPr>
        <p:spPr>
          <a:xfrm>
            <a:off x="1675702" y="1233238"/>
            <a:ext cx="6149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ja-JP" altLang="ko-KR" sz="3600" b="1" dirty="0">
                <a:latin typeface="+mj-lt"/>
              </a:rPr>
              <a:t>コンセプト</a:t>
            </a:r>
            <a:r>
              <a:rPr lang="en-US" altLang="ko-KR" sz="3600" b="1" dirty="0">
                <a:latin typeface="+mj-lt"/>
              </a:rPr>
              <a:t>:</a:t>
            </a:r>
            <a:r>
              <a:rPr lang="ja-JP" altLang="ko-KR" sz="3600" b="1" dirty="0">
                <a:latin typeface="+mj-lt"/>
              </a:rPr>
              <a:t>大学図書館</a:t>
            </a:r>
            <a:endParaRPr lang="ko-KR" altLang="ko-KR" sz="3600" dirty="0">
              <a:latin typeface="+mj-l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37" y="2441685"/>
            <a:ext cx="2331402" cy="23314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29" y="2924799"/>
            <a:ext cx="1848288" cy="18482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35889" y="2924799"/>
            <a:ext cx="1208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+</a:t>
            </a:r>
            <a:endParaRPr lang="ko-KR" altLang="en-US" sz="9600" dirty="0"/>
          </a:p>
        </p:txBody>
      </p:sp>
      <p:sp>
        <p:nvSpPr>
          <p:cNvPr id="23" name="TextBox 22"/>
          <p:cNvSpPr txBox="1"/>
          <p:nvPr/>
        </p:nvSpPr>
        <p:spPr>
          <a:xfrm>
            <a:off x="7693617" y="2924799"/>
            <a:ext cx="10180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=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05601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9382" y="203199"/>
            <a:ext cx="3688133" cy="849746"/>
            <a:chOff x="249382" y="203199"/>
            <a:chExt cx="3688133" cy="849746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C6DB638-B863-450E-98E5-709688E59C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2" y="203199"/>
              <a:ext cx="0" cy="849746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EED04E-4473-46D1-9C66-8A570413053B}"/>
                </a:ext>
              </a:extLst>
            </p:cNvPr>
            <p:cNvSpPr txBox="1"/>
            <p:nvPr/>
          </p:nvSpPr>
          <p:spPr>
            <a:xfrm>
              <a:off x="378460" y="258740"/>
              <a:ext cx="1070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75000"/>
                    </a:schemeClr>
                  </a:solidFill>
                </a:rPr>
                <a:t>PART </a:t>
              </a:r>
              <a:r>
                <a:rPr lang="ja-JP" altLang="en-US" b="1" dirty="0">
                  <a:solidFill>
                    <a:schemeClr val="accent4">
                      <a:lumMod val="75000"/>
                    </a:schemeClr>
                  </a:solidFill>
                </a:rPr>
                <a:t>２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6A5009-760C-4C19-A3E3-6BBCCCE99358}"/>
                </a:ext>
              </a:extLst>
            </p:cNvPr>
            <p:cNvSpPr txBox="1"/>
            <p:nvPr/>
          </p:nvSpPr>
          <p:spPr>
            <a:xfrm>
              <a:off x="1495821" y="203199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/>
                <a:t>開発環境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D8D7E0C0-D3D2-4455-8197-5BD104647B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65" y="3134446"/>
            <a:ext cx="926339" cy="9263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3EAD743-F7A1-4D9D-8BD4-BB27CC9E14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88" y="3287054"/>
            <a:ext cx="592301" cy="5626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4505A5-3BFD-4D80-81CC-6FFFBEEC3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494" y="3230493"/>
            <a:ext cx="1642745" cy="821373"/>
          </a:xfrm>
          <a:prstGeom prst="rect">
            <a:avLst/>
          </a:prstGeom>
          <a:ln>
            <a:noFill/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3F723B6-5BE3-45AA-9A15-74ADFE219F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54" y="1352110"/>
            <a:ext cx="882449" cy="76944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A147D27-3A51-4659-A6EC-E857AC5DC7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1239563"/>
            <a:ext cx="900000" cy="90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6C62889-F026-402C-92A7-DA5C46D691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622" y="1349019"/>
            <a:ext cx="840757" cy="84075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FCC0ED2-6FF1-4F73-921D-96703E306F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494" y="1233630"/>
            <a:ext cx="900000" cy="90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AE5A1D5-7537-4136-B26E-7E026BBFB1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38" y="1233630"/>
            <a:ext cx="1028498" cy="102849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6CE41E2-3EBA-4F04-A256-E4A4D5CA85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157" y="1221552"/>
            <a:ext cx="1294160" cy="90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163DC2C-0B0A-4995-AC47-3448127C4B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11" y="5105235"/>
            <a:ext cx="1498459" cy="73166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CC24EB4-34F4-489B-A283-2E54B728863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73" y="5015242"/>
            <a:ext cx="911661" cy="91166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1D15DFE-DB57-4BB1-ACA4-5C2B3FF29B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33" y="1325457"/>
            <a:ext cx="1436619" cy="69218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1DFD749-4442-4EF1-8E5A-B69D999B22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46" y="5105342"/>
            <a:ext cx="1462913" cy="731457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01717" y="1328461"/>
            <a:ext cx="2632021" cy="4453692"/>
            <a:chOff x="201717" y="1328461"/>
            <a:chExt cx="2632021" cy="4453692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F511F89-42A2-40F2-BFAF-C6F0385B4DBB}"/>
                </a:ext>
              </a:extLst>
            </p:cNvPr>
            <p:cNvGrpSpPr/>
            <p:nvPr/>
          </p:nvGrpSpPr>
          <p:grpSpPr>
            <a:xfrm>
              <a:off x="216553" y="3216271"/>
              <a:ext cx="2477703" cy="646331"/>
              <a:chOff x="5501683" y="3731800"/>
              <a:chExt cx="2477703" cy="646331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4A6F162-903A-4181-89AE-D340E1690A44}"/>
                  </a:ext>
                </a:extLst>
              </p:cNvPr>
              <p:cNvSpPr/>
              <p:nvPr/>
            </p:nvSpPr>
            <p:spPr>
              <a:xfrm>
                <a:off x="5501683" y="3731800"/>
                <a:ext cx="2477703" cy="646331"/>
              </a:xfrm>
              <a:prstGeom prst="rect">
                <a:avLst/>
              </a:prstGeom>
              <a:solidFill>
                <a:srgbClr val="F8F8F6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E1D5EB-6B30-4D12-ABB6-4C2075CF9EC3}"/>
                  </a:ext>
                </a:extLst>
              </p:cNvPr>
              <p:cNvSpPr txBox="1"/>
              <p:nvPr/>
            </p:nvSpPr>
            <p:spPr>
              <a:xfrm>
                <a:off x="5714778" y="3788361"/>
                <a:ext cx="21761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636363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TOOL &amp; DB</a:t>
                </a:r>
                <a:endParaRPr lang="ko-KR" altLang="en-US" sz="2800" b="1" dirty="0">
                  <a:solidFill>
                    <a:srgbClr val="636363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E20878C-C739-41E8-BA71-182AF41A7F15}"/>
                </a:ext>
              </a:extLst>
            </p:cNvPr>
            <p:cNvGrpSpPr/>
            <p:nvPr/>
          </p:nvGrpSpPr>
          <p:grpSpPr>
            <a:xfrm>
              <a:off x="201717" y="5135822"/>
              <a:ext cx="2632021" cy="646331"/>
              <a:chOff x="8983856" y="1282996"/>
              <a:chExt cx="2632021" cy="646331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307E37D-9DEC-45D3-86C5-8A80600CDA7A}"/>
                  </a:ext>
                </a:extLst>
              </p:cNvPr>
              <p:cNvSpPr/>
              <p:nvPr/>
            </p:nvSpPr>
            <p:spPr>
              <a:xfrm>
                <a:off x="8983856" y="1282996"/>
                <a:ext cx="2477703" cy="646331"/>
              </a:xfrm>
              <a:prstGeom prst="rect">
                <a:avLst/>
              </a:prstGeom>
              <a:solidFill>
                <a:srgbClr val="F8F8F6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EA44AF4-1EC4-40CE-9D93-74EDA0E6AB1A}"/>
                  </a:ext>
                </a:extLst>
              </p:cNvPr>
              <p:cNvSpPr txBox="1"/>
              <p:nvPr/>
            </p:nvSpPr>
            <p:spPr>
              <a:xfrm>
                <a:off x="9267089" y="1333131"/>
                <a:ext cx="23487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636363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BACK END</a:t>
                </a:r>
                <a:endParaRPr lang="ko-KR" altLang="en-US" sz="2800" b="1" dirty="0">
                  <a:solidFill>
                    <a:srgbClr val="636363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85E194E-22D5-4D5D-9C27-72050535593B}"/>
                </a:ext>
              </a:extLst>
            </p:cNvPr>
            <p:cNvGrpSpPr/>
            <p:nvPr/>
          </p:nvGrpSpPr>
          <p:grpSpPr>
            <a:xfrm>
              <a:off x="280262" y="1328461"/>
              <a:ext cx="2477703" cy="646331"/>
              <a:chOff x="252803" y="1296136"/>
              <a:chExt cx="2477703" cy="646331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F19C74D-5F18-4D1B-AA33-9B7BFDA14DBD}"/>
                  </a:ext>
                </a:extLst>
              </p:cNvPr>
              <p:cNvSpPr/>
              <p:nvPr/>
            </p:nvSpPr>
            <p:spPr>
              <a:xfrm>
                <a:off x="252803" y="1296136"/>
                <a:ext cx="2477703" cy="646331"/>
              </a:xfrm>
              <a:prstGeom prst="rect">
                <a:avLst/>
              </a:prstGeom>
              <a:solidFill>
                <a:srgbClr val="F8F8F6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EADD033-07B6-40F4-ABE4-D4E5F0EC1572}"/>
                  </a:ext>
                </a:extLst>
              </p:cNvPr>
              <p:cNvSpPr txBox="1"/>
              <p:nvPr/>
            </p:nvSpPr>
            <p:spPr>
              <a:xfrm>
                <a:off x="463509" y="1340298"/>
                <a:ext cx="22669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636363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FRONT END</a:t>
                </a:r>
                <a:endParaRPr lang="ko-KR" altLang="en-US" sz="2800" b="1" dirty="0">
                  <a:solidFill>
                    <a:srgbClr val="636363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131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14051E-774D-4E46-B91B-CA76B75AF983}"/>
              </a:ext>
            </a:extLst>
          </p:cNvPr>
          <p:cNvSpPr txBox="1"/>
          <p:nvPr/>
        </p:nvSpPr>
        <p:spPr>
          <a:xfrm>
            <a:off x="11524348" y="2792710"/>
            <a:ext cx="184730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ko-KR" altLang="en-US" sz="23900" b="1" dirty="0">
              <a:solidFill>
                <a:schemeClr val="accent3">
                  <a:lumMod val="20000"/>
                  <a:lumOff val="80000"/>
                  <a:alpha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3329D-5B97-4DEF-BB44-9037094AC5B4}"/>
              </a:ext>
            </a:extLst>
          </p:cNvPr>
          <p:cNvSpPr txBox="1"/>
          <p:nvPr/>
        </p:nvSpPr>
        <p:spPr>
          <a:xfrm>
            <a:off x="314960" y="1036658"/>
            <a:ext cx="41761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 dirty="0">
                <a:solidFill>
                  <a:schemeClr val="bg1"/>
                </a:solidFill>
              </a:rPr>
              <a:t>３</a:t>
            </a:r>
            <a:r>
              <a:rPr lang="en-US" altLang="ko-KR" sz="6000" b="1" dirty="0">
                <a:solidFill>
                  <a:schemeClr val="bg1"/>
                </a:solidFill>
              </a:rPr>
              <a:t>.</a:t>
            </a:r>
            <a:r>
              <a:rPr lang="ja-JP" altLang="en-US" sz="6000" b="1" dirty="0">
                <a:solidFill>
                  <a:schemeClr val="bg1"/>
                </a:solidFill>
              </a:rPr>
              <a:t>設計分析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E8AE3E-08FD-47C2-9EA5-C36725979BEE}"/>
              </a:ext>
            </a:extLst>
          </p:cNvPr>
          <p:cNvCxnSpPr>
            <a:cxnSpLocks/>
          </p:cNvCxnSpPr>
          <p:nvPr/>
        </p:nvCxnSpPr>
        <p:spPr>
          <a:xfrm>
            <a:off x="65473" y="2280920"/>
            <a:ext cx="591883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09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70551111">
      <a:dk1>
        <a:sysClr val="windowText" lastClr="000000"/>
      </a:dk1>
      <a:lt1>
        <a:sysClr val="window" lastClr="FFFFFF"/>
      </a:lt1>
      <a:dk2>
        <a:srgbClr val="595959"/>
      </a:dk2>
      <a:lt2>
        <a:srgbClr val="EEECE1"/>
      </a:lt2>
      <a:accent1>
        <a:srgbClr val="5397A2"/>
      </a:accent1>
      <a:accent2>
        <a:srgbClr val="014E6A"/>
      </a:accent2>
      <a:accent3>
        <a:srgbClr val="EDA762"/>
      </a:accent3>
      <a:accent4>
        <a:srgbClr val="8D7F76"/>
      </a:accent4>
      <a:accent5>
        <a:srgbClr val="ADADAD"/>
      </a:accent5>
      <a:accent6>
        <a:srgbClr val="E1D5CE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030A0">
            <a:alpha val="86667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3259</TotalTime>
  <Words>832</Words>
  <Application>Microsoft Office PowerPoint</Application>
  <PresentationFormat>와이드스크린</PresentationFormat>
  <Paragraphs>434</Paragraphs>
  <Slides>32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ヒラギノ角ゴ Pro W3</vt:lpstr>
      <vt:lpstr>MS PGothic</vt:lpstr>
      <vt:lpstr>맑은 고딕</vt:lpstr>
      <vt:lpstr>HY엽서M</vt:lpstr>
      <vt:lpstr>Arial</vt:lpstr>
      <vt:lpstr>a시월구일1</vt:lpstr>
      <vt:lpstr>나눔스퀘어라운드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Seol Hyun Soo</cp:lastModifiedBy>
  <cp:revision>246</cp:revision>
  <dcterms:created xsi:type="dcterms:W3CDTF">2015-01-21T11:35:38Z</dcterms:created>
  <dcterms:modified xsi:type="dcterms:W3CDTF">2019-09-21T18:38:59Z</dcterms:modified>
</cp:coreProperties>
</file>